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1"/>
  </p:notesMasterIdLst>
  <p:sldIdLst>
    <p:sldId id="256" r:id="rId2"/>
    <p:sldId id="258" r:id="rId3"/>
    <p:sldId id="260" r:id="rId4"/>
    <p:sldId id="259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65" r:id="rId14"/>
    <p:sldId id="313" r:id="rId15"/>
    <p:sldId id="314" r:id="rId16"/>
    <p:sldId id="315" r:id="rId17"/>
    <p:sldId id="316" r:id="rId18"/>
    <p:sldId id="317" r:id="rId19"/>
    <p:sldId id="318" r:id="rId20"/>
  </p:sldIdLst>
  <p:sldSz cx="9144000" cy="5143500" type="screen16x9"/>
  <p:notesSz cx="6858000" cy="9144000"/>
  <p:embeddedFontLst>
    <p:embeddedFont>
      <p:font typeface="Anaheim" panose="020B060402020202020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Epilogue" panose="020B0604020202020204" charset="0"/>
      <p:regular r:id="rId24"/>
      <p:bold r:id="rId25"/>
      <p:italic r:id="rId26"/>
      <p:boldItalic r:id="rId27"/>
    </p:embeddedFont>
    <p:embeddedFont>
      <p:font typeface="Epilogue SemiBold" panose="020B0604020202020204" charset="0"/>
      <p:regular r:id="rId28"/>
      <p:bold r:id="rId29"/>
      <p:italic r:id="rId30"/>
      <p:boldItalic r:id="rId31"/>
    </p:embeddedFont>
    <p:embeddedFont>
      <p:font typeface="Roboto Mono" panose="00000009000000000000" pitchFamily="49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C2B282-FD0E-4280-B3F5-B5BA747FB755}">
  <a:tblStyle styleId="{59C2B282-FD0E-4280-B3F5-B5BA747FB7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D5D546-7AB1-410F-A15C-106C6D4EEA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663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99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6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606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513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a09778b39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a09778b39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377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a09778b39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a09778b39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13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329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3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76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03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28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47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47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4050" y="208325"/>
            <a:ext cx="5656000" cy="5176150"/>
            <a:chOff x="-184050" y="208325"/>
            <a:chExt cx="5656000" cy="5176150"/>
          </a:xfrm>
        </p:grpSpPr>
        <p:sp>
          <p:nvSpPr>
            <p:cNvPr id="10" name="Google Shape;10;p2"/>
            <p:cNvSpPr/>
            <p:nvPr/>
          </p:nvSpPr>
          <p:spPr>
            <a:xfrm>
              <a:off x="4948400" y="208325"/>
              <a:ext cx="483600" cy="483600"/>
            </a:xfrm>
            <a:prstGeom prst="ellipse">
              <a:avLst/>
            </a:prstGeom>
            <a:solidFill>
              <a:srgbClr val="FA4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84050" y="2439175"/>
              <a:ext cx="483600" cy="483600"/>
            </a:xfrm>
            <a:prstGeom prst="ellipse">
              <a:avLst/>
            </a:prstGeom>
            <a:solidFill>
              <a:srgbClr val="EEA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88350" y="4900875"/>
              <a:ext cx="483600" cy="483600"/>
            </a:xfrm>
            <a:prstGeom prst="ellipse">
              <a:avLst/>
            </a:prstGeom>
            <a:solidFill>
              <a:srgbClr val="FA4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738375"/>
            <a:ext cx="58920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824425" y="4164275"/>
            <a:ext cx="5329500" cy="434400"/>
          </a:xfrm>
          <a:prstGeom prst="rect">
            <a:avLst/>
          </a:prstGeom>
          <a:solidFill>
            <a:srgbClr val="EEAECE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1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201" name="Google Shape;201;p21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21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21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1"/>
          </p:nvPr>
        </p:nvSpPr>
        <p:spPr>
          <a:xfrm>
            <a:off x="4404750" y="741300"/>
            <a:ext cx="4023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4404750" y="2050244"/>
            <a:ext cx="4023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3"/>
          </p:nvPr>
        </p:nvSpPr>
        <p:spPr>
          <a:xfrm>
            <a:off x="4404750" y="3359150"/>
            <a:ext cx="4023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4"/>
          </p:nvPr>
        </p:nvSpPr>
        <p:spPr>
          <a:xfrm>
            <a:off x="4404750" y="1352275"/>
            <a:ext cx="4023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5"/>
          </p:nvPr>
        </p:nvSpPr>
        <p:spPr>
          <a:xfrm>
            <a:off x="4404750" y="2661238"/>
            <a:ext cx="4023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6"/>
          </p:nvPr>
        </p:nvSpPr>
        <p:spPr>
          <a:xfrm>
            <a:off x="4404750" y="3970200"/>
            <a:ext cx="40230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2"/>
          <p:cNvGrpSpPr/>
          <p:nvPr/>
        </p:nvGrpSpPr>
        <p:grpSpPr>
          <a:xfrm>
            <a:off x="268634" y="121925"/>
            <a:ext cx="8727750" cy="3766425"/>
            <a:chOff x="268634" y="121925"/>
            <a:chExt cx="8727750" cy="3766425"/>
          </a:xfrm>
        </p:grpSpPr>
        <p:sp>
          <p:nvSpPr>
            <p:cNvPr id="213" name="Google Shape;213;p22"/>
            <p:cNvSpPr/>
            <p:nvPr/>
          </p:nvSpPr>
          <p:spPr>
            <a:xfrm>
              <a:off x="268634" y="3404750"/>
              <a:ext cx="483600" cy="4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8512784" y="121925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216" name="Google Shape;216;p22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2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22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1"/>
          </p:nvPr>
        </p:nvSpPr>
        <p:spPr>
          <a:xfrm>
            <a:off x="1736236" y="2200296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2"/>
          </p:nvPr>
        </p:nvSpPr>
        <p:spPr>
          <a:xfrm>
            <a:off x="5035364" y="2200296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3"/>
          </p:nvPr>
        </p:nvSpPr>
        <p:spPr>
          <a:xfrm>
            <a:off x="1736236" y="3477028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4"/>
          </p:nvPr>
        </p:nvSpPr>
        <p:spPr>
          <a:xfrm>
            <a:off x="5035364" y="3477028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5"/>
          </p:nvPr>
        </p:nvSpPr>
        <p:spPr>
          <a:xfrm>
            <a:off x="1736236" y="1786125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6"/>
          </p:nvPr>
        </p:nvSpPr>
        <p:spPr>
          <a:xfrm>
            <a:off x="5035361" y="1786125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7"/>
          </p:nvPr>
        </p:nvSpPr>
        <p:spPr>
          <a:xfrm>
            <a:off x="1736236" y="3062846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8"/>
          </p:nvPr>
        </p:nvSpPr>
        <p:spPr>
          <a:xfrm>
            <a:off x="5035361" y="3062846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3"/>
          <p:cNvGrpSpPr/>
          <p:nvPr/>
        </p:nvGrpSpPr>
        <p:grpSpPr>
          <a:xfrm>
            <a:off x="-212041" y="-257725"/>
            <a:ext cx="8884625" cy="5111625"/>
            <a:chOff x="-212041" y="-257725"/>
            <a:chExt cx="8884625" cy="5111625"/>
          </a:xfrm>
        </p:grpSpPr>
        <p:sp>
          <p:nvSpPr>
            <p:cNvPr id="230" name="Google Shape;230;p23"/>
            <p:cNvSpPr/>
            <p:nvPr/>
          </p:nvSpPr>
          <p:spPr>
            <a:xfrm>
              <a:off x="5770034" y="4370300"/>
              <a:ext cx="483600" cy="4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-212041" y="327575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8188984" y="84010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290709" y="-257725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3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235" name="Google Shape;235;p23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3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3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889963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subTitle" idx="2"/>
          </p:nvPr>
        </p:nvSpPr>
        <p:spPr>
          <a:xfrm>
            <a:off x="3517817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3"/>
          </p:nvPr>
        </p:nvSpPr>
        <p:spPr>
          <a:xfrm>
            <a:off x="889963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ubTitle" idx="4"/>
          </p:nvPr>
        </p:nvSpPr>
        <p:spPr>
          <a:xfrm>
            <a:off x="3518852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5"/>
          </p:nvPr>
        </p:nvSpPr>
        <p:spPr>
          <a:xfrm>
            <a:off x="6145671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6"/>
          </p:nvPr>
        </p:nvSpPr>
        <p:spPr>
          <a:xfrm>
            <a:off x="6145671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7"/>
          </p:nvPr>
        </p:nvSpPr>
        <p:spPr>
          <a:xfrm>
            <a:off x="889963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8"/>
          </p:nvPr>
        </p:nvSpPr>
        <p:spPr>
          <a:xfrm>
            <a:off x="3518848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9"/>
          </p:nvPr>
        </p:nvSpPr>
        <p:spPr>
          <a:xfrm>
            <a:off x="889963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13"/>
          </p:nvPr>
        </p:nvSpPr>
        <p:spPr>
          <a:xfrm>
            <a:off x="3518849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4"/>
          </p:nvPr>
        </p:nvSpPr>
        <p:spPr>
          <a:xfrm>
            <a:off x="6145663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5"/>
          </p:nvPr>
        </p:nvSpPr>
        <p:spPr>
          <a:xfrm>
            <a:off x="6145665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7"/>
          <p:cNvGrpSpPr/>
          <p:nvPr/>
        </p:nvGrpSpPr>
        <p:grpSpPr>
          <a:xfrm>
            <a:off x="-4350" y="543050"/>
            <a:ext cx="9152700" cy="4303300"/>
            <a:chOff x="-4350" y="300700"/>
            <a:chExt cx="9152700" cy="4303300"/>
          </a:xfrm>
        </p:grpSpPr>
        <p:cxnSp>
          <p:nvCxnSpPr>
            <p:cNvPr id="297" name="Google Shape;297;p27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7"/>
            <p:cNvCxnSpPr/>
            <p:nvPr/>
          </p:nvCxnSpPr>
          <p:spPr>
            <a:xfrm>
              <a:off x="-4350" y="43652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7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0" name="Google Shape;300;p27"/>
          <p:cNvGrpSpPr/>
          <p:nvPr/>
        </p:nvGrpSpPr>
        <p:grpSpPr>
          <a:xfrm>
            <a:off x="153025" y="859013"/>
            <a:ext cx="8878800" cy="3499675"/>
            <a:chOff x="153025" y="859013"/>
            <a:chExt cx="8878800" cy="3499675"/>
          </a:xfrm>
        </p:grpSpPr>
        <p:sp>
          <p:nvSpPr>
            <p:cNvPr id="301" name="Google Shape;301;p27"/>
            <p:cNvSpPr/>
            <p:nvPr/>
          </p:nvSpPr>
          <p:spPr>
            <a:xfrm>
              <a:off x="8548225" y="3875088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53025" y="859013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8"/>
          <p:cNvGrpSpPr/>
          <p:nvPr/>
        </p:nvGrpSpPr>
        <p:grpSpPr>
          <a:xfrm>
            <a:off x="1041700" y="-12"/>
            <a:ext cx="6805225" cy="5173325"/>
            <a:chOff x="1041700" y="-12"/>
            <a:chExt cx="6805225" cy="5173325"/>
          </a:xfrm>
        </p:grpSpPr>
        <p:sp>
          <p:nvSpPr>
            <p:cNvPr id="305" name="Google Shape;305;p28"/>
            <p:cNvSpPr/>
            <p:nvPr/>
          </p:nvSpPr>
          <p:spPr>
            <a:xfrm>
              <a:off x="7363325" y="4689713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041700" y="-12"/>
              <a:ext cx="483600" cy="4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" name="Google Shape;307;p28"/>
          <p:cNvGrpSpPr/>
          <p:nvPr/>
        </p:nvGrpSpPr>
        <p:grpSpPr>
          <a:xfrm>
            <a:off x="-4350" y="300700"/>
            <a:ext cx="9152700" cy="4545650"/>
            <a:chOff x="-4350" y="300700"/>
            <a:chExt cx="9152700" cy="4545650"/>
          </a:xfrm>
        </p:grpSpPr>
        <p:cxnSp>
          <p:nvCxnSpPr>
            <p:cNvPr id="308" name="Google Shape;308;p28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8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8"/>
            <p:cNvCxnSpPr/>
            <p:nvPr/>
          </p:nvCxnSpPr>
          <p:spPr>
            <a:xfrm>
              <a:off x="-4350" y="484635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8"/>
            <p:cNvCxnSpPr/>
            <p:nvPr/>
          </p:nvCxnSpPr>
          <p:spPr>
            <a:xfrm>
              <a:off x="-4350" y="460755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21" name="Google Shape;21;p3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 flipH="1">
            <a:off x="2599350" y="3057750"/>
            <a:ext cx="58314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500"/>
            <a:ext cx="1669800" cy="122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flipH="1">
            <a:off x="2599350" y="4170100"/>
            <a:ext cx="5703600" cy="433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None/>
              <a:defRPr sz="15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-167666" y="3021575"/>
            <a:ext cx="2850225" cy="1984000"/>
            <a:chOff x="-167666" y="3021575"/>
            <a:chExt cx="2850225" cy="1984000"/>
          </a:xfrm>
        </p:grpSpPr>
        <p:sp>
          <p:nvSpPr>
            <p:cNvPr id="36" name="Google Shape;36;p5"/>
            <p:cNvSpPr/>
            <p:nvPr/>
          </p:nvSpPr>
          <p:spPr>
            <a:xfrm>
              <a:off x="-167666" y="3021575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2198959" y="4521975"/>
              <a:ext cx="483600" cy="483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39" name="Google Shape;39;p5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5073606" y="2483180"/>
            <a:ext cx="26007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469694" y="2483180"/>
            <a:ext cx="26007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73595" y="2072020"/>
            <a:ext cx="2600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18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469694" y="2072020"/>
            <a:ext cx="2600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18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1959125" y="43622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8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69" name="Google Shape;69;p8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8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8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713225" y="920504"/>
            <a:ext cx="51738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78150" y="0"/>
            <a:ext cx="6438900" cy="1525325"/>
            <a:chOff x="78150" y="0"/>
            <a:chExt cx="6438900" cy="1525325"/>
          </a:xfrm>
        </p:grpSpPr>
        <p:sp>
          <p:nvSpPr>
            <p:cNvPr id="75" name="Google Shape;75;p9"/>
            <p:cNvSpPr/>
            <p:nvPr/>
          </p:nvSpPr>
          <p:spPr>
            <a:xfrm>
              <a:off x="78150" y="1041725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6033450" y="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9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4616773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116" name="Google Shape;116;p14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4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720000" y="2269369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2"/>
          </p:nvPr>
        </p:nvSpPr>
        <p:spPr>
          <a:xfrm>
            <a:off x="4028876" y="2269368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3"/>
          </p:nvPr>
        </p:nvSpPr>
        <p:spPr>
          <a:xfrm>
            <a:off x="720000" y="4007575"/>
            <a:ext cx="2699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4"/>
          </p:nvPr>
        </p:nvSpPr>
        <p:spPr>
          <a:xfrm>
            <a:off x="4028876" y="4007573"/>
            <a:ext cx="2724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1332650"/>
            <a:ext cx="1009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070875"/>
            <a:ext cx="1009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7" hasCustomPrompt="1"/>
          </p:nvPr>
        </p:nvSpPr>
        <p:spPr>
          <a:xfrm>
            <a:off x="4028875" y="1332650"/>
            <a:ext cx="1009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8" hasCustomPrompt="1"/>
          </p:nvPr>
        </p:nvSpPr>
        <p:spPr>
          <a:xfrm>
            <a:off x="4028875" y="3070875"/>
            <a:ext cx="10095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>
            <a:spLocks noGrp="1"/>
          </p:cNvSpPr>
          <p:nvPr>
            <p:ph type="subTitle" idx="9"/>
          </p:nvPr>
        </p:nvSpPr>
        <p:spPr>
          <a:xfrm>
            <a:off x="720000" y="1856175"/>
            <a:ext cx="26994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3"/>
          </p:nvPr>
        </p:nvSpPr>
        <p:spPr>
          <a:xfrm>
            <a:off x="4028875" y="1856175"/>
            <a:ext cx="27249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4"/>
          </p:nvPr>
        </p:nvSpPr>
        <p:spPr>
          <a:xfrm>
            <a:off x="720000" y="3594377"/>
            <a:ext cx="26994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5"/>
          </p:nvPr>
        </p:nvSpPr>
        <p:spPr>
          <a:xfrm>
            <a:off x="4028875" y="3594376"/>
            <a:ext cx="27249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182300" y="300797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5"/>
          <p:cNvGrpSpPr/>
          <p:nvPr/>
        </p:nvGrpSpPr>
        <p:grpSpPr>
          <a:xfrm>
            <a:off x="1484050" y="0"/>
            <a:ext cx="5382600" cy="4845800"/>
            <a:chOff x="1484050" y="0"/>
            <a:chExt cx="5382600" cy="4845800"/>
          </a:xfrm>
        </p:grpSpPr>
        <p:sp>
          <p:nvSpPr>
            <p:cNvPr id="135" name="Google Shape;135;p15"/>
            <p:cNvSpPr/>
            <p:nvPr/>
          </p:nvSpPr>
          <p:spPr>
            <a:xfrm>
              <a:off x="6383050" y="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484050" y="436220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5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138" name="Google Shape;138;p15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5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5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2315025" y="3236800"/>
            <a:ext cx="61155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2315500" y="1130700"/>
            <a:ext cx="6115500" cy="19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0"/>
          <p:cNvGrpSpPr/>
          <p:nvPr/>
        </p:nvGrpSpPr>
        <p:grpSpPr>
          <a:xfrm>
            <a:off x="-259891" y="-81725"/>
            <a:ext cx="7310125" cy="4927525"/>
            <a:chOff x="-259891" y="-81725"/>
            <a:chExt cx="7310125" cy="4927525"/>
          </a:xfrm>
        </p:grpSpPr>
        <p:sp>
          <p:nvSpPr>
            <p:cNvPr id="185" name="Google Shape;185;p20"/>
            <p:cNvSpPr/>
            <p:nvPr/>
          </p:nvSpPr>
          <p:spPr>
            <a:xfrm>
              <a:off x="-259891" y="319365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224109" y="4362200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566634" y="-81725"/>
              <a:ext cx="483600" cy="483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-4350" y="300700"/>
            <a:ext cx="9152700" cy="4303300"/>
            <a:chOff x="-4350" y="300700"/>
            <a:chExt cx="9152700" cy="4303300"/>
          </a:xfrm>
        </p:grpSpPr>
        <p:cxnSp>
          <p:nvCxnSpPr>
            <p:cNvPr id="189" name="Google Shape;189;p20"/>
            <p:cNvCxnSpPr/>
            <p:nvPr/>
          </p:nvCxnSpPr>
          <p:spPr>
            <a:xfrm>
              <a:off x="-4350" y="300700"/>
              <a:ext cx="91527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0"/>
            <p:cNvCxnSpPr/>
            <p:nvPr/>
          </p:nvCxnSpPr>
          <p:spPr>
            <a:xfrm>
              <a:off x="-4350" y="5395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0"/>
            <p:cNvCxnSpPr/>
            <p:nvPr/>
          </p:nvCxnSpPr>
          <p:spPr>
            <a:xfrm>
              <a:off x="-4350" y="4604000"/>
              <a:ext cx="915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1"/>
          </p:nvPr>
        </p:nvSpPr>
        <p:spPr>
          <a:xfrm>
            <a:off x="716946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2"/>
          </p:nvPr>
        </p:nvSpPr>
        <p:spPr>
          <a:xfrm>
            <a:off x="3403887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3"/>
          </p:nvPr>
        </p:nvSpPr>
        <p:spPr>
          <a:xfrm>
            <a:off x="6090829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716958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3403900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6090841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○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■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○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■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○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■"/>
              <a:defRPr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60" r:id="rId7"/>
    <p:sldLayoutId id="2147483661" r:id="rId8"/>
    <p:sldLayoutId id="2147483666" r:id="rId9"/>
    <p:sldLayoutId id="2147483667" r:id="rId10"/>
    <p:sldLayoutId id="2147483668" r:id="rId11"/>
    <p:sldLayoutId id="2147483669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/>
          <p:nvPr/>
        </p:nvSpPr>
        <p:spPr>
          <a:xfrm>
            <a:off x="8055225" y="1564575"/>
            <a:ext cx="483600" cy="483600"/>
          </a:xfrm>
          <a:prstGeom prst="ellipse">
            <a:avLst/>
          </a:prstGeom>
          <a:solidFill>
            <a:srgbClr val="EEA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 txBox="1">
            <a:spLocks noGrp="1"/>
          </p:cNvSpPr>
          <p:nvPr>
            <p:ph type="ctrTitle"/>
          </p:nvPr>
        </p:nvSpPr>
        <p:spPr>
          <a:xfrm>
            <a:off x="713225" y="738375"/>
            <a:ext cx="58920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 cu detector de </a:t>
            </a:r>
            <a:r>
              <a:rPr lang="en-US" dirty="0" err="1"/>
              <a:t>metale</a:t>
            </a:r>
            <a:endParaRPr lang="en-US"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"/>
          </p:nvPr>
        </p:nvSpPr>
        <p:spPr>
          <a:xfrm>
            <a:off x="824425" y="4164275"/>
            <a:ext cx="53295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Sandu Octavian </a:t>
            </a:r>
            <a:r>
              <a:rPr lang="ro-RO" dirty="0"/>
              <a:t>Ș</a:t>
            </a:r>
            <a:r>
              <a:rPr lang="en" dirty="0"/>
              <a:t>tefan</a:t>
            </a:r>
            <a:endParaRPr dirty="0"/>
          </a:p>
        </p:txBody>
      </p:sp>
      <p:cxnSp>
        <p:nvCxnSpPr>
          <p:cNvPr id="325" name="Google Shape;325;p32"/>
          <p:cNvCxnSpPr/>
          <p:nvPr/>
        </p:nvCxnSpPr>
        <p:spPr>
          <a:xfrm>
            <a:off x="824425" y="4169324"/>
            <a:ext cx="53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2"/>
          <p:cNvCxnSpPr/>
          <p:nvPr/>
        </p:nvCxnSpPr>
        <p:spPr>
          <a:xfrm>
            <a:off x="824425" y="1595650"/>
            <a:ext cx="53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2"/>
          <p:cNvCxnSpPr/>
          <p:nvPr/>
        </p:nvCxnSpPr>
        <p:spPr>
          <a:xfrm>
            <a:off x="824425" y="2517575"/>
            <a:ext cx="53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2"/>
          <p:cNvCxnSpPr/>
          <p:nvPr/>
        </p:nvCxnSpPr>
        <p:spPr>
          <a:xfrm>
            <a:off x="824425" y="3384950"/>
            <a:ext cx="532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subTitle" idx="1"/>
          </p:nvPr>
        </p:nvSpPr>
        <p:spPr>
          <a:xfrm flipH="1">
            <a:off x="2599350" y="4170100"/>
            <a:ext cx="5703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 flipH="1">
            <a:off x="2599350" y="3057750"/>
            <a:ext cx="58314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Hardware</a:t>
            </a:r>
            <a:endParaRPr dirty="0"/>
          </a:p>
        </p:txBody>
      </p:sp>
      <p:sp>
        <p:nvSpPr>
          <p:cNvPr id="383" name="Google Shape;383;p3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698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3</a:t>
            </a:r>
            <a:endParaRPr dirty="0"/>
          </a:p>
        </p:txBody>
      </p:sp>
      <p:cxnSp>
        <p:nvCxnSpPr>
          <p:cNvPr id="384" name="Google Shape;384;p36"/>
          <p:cNvCxnSpPr/>
          <p:nvPr/>
        </p:nvCxnSpPr>
        <p:spPr>
          <a:xfrm>
            <a:off x="2599350" y="4170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6"/>
          <p:cNvCxnSpPr/>
          <p:nvPr/>
        </p:nvCxnSpPr>
        <p:spPr>
          <a:xfrm>
            <a:off x="2599350" y="3027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6"/>
          <p:cNvSpPr/>
          <p:nvPr/>
        </p:nvSpPr>
        <p:spPr>
          <a:xfrm>
            <a:off x="1170850" y="3351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7143159" y="7681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7827934" y="143302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7827934" y="76815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3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"/>
          <p:cNvSpPr/>
          <p:nvPr/>
        </p:nvSpPr>
        <p:spPr>
          <a:xfrm>
            <a:off x="999813" y="1708625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 sz="5000" b="1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4D30FF-92BE-53EB-B1EE-2BBDCE14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261" y="673709"/>
            <a:ext cx="6115500" cy="411300"/>
          </a:xfrm>
        </p:spPr>
        <p:txBody>
          <a:bodyPr/>
          <a:lstStyle/>
          <a:p>
            <a:r>
              <a:rPr lang="ro-RO" dirty="0"/>
              <a:t>Schema electrica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98A73-FAD7-A334-5A9D-734238599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48" y="1115925"/>
            <a:ext cx="4962525" cy="2999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77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Conectarea intre </a:t>
            </a:r>
            <a:r>
              <a:rPr lang="ro-RO" dirty="0" err="1"/>
              <a:t>Arduino</a:t>
            </a:r>
            <a:r>
              <a:rPr lang="ro-RO" dirty="0"/>
              <a:t> si Pi</a:t>
            </a:r>
            <a:endParaRPr dirty="0"/>
          </a:p>
        </p:txBody>
      </p:sp>
      <p:sp>
        <p:nvSpPr>
          <p:cNvPr id="372" name="Google Shape;372;p35"/>
          <p:cNvSpPr txBox="1">
            <a:spLocks noGrp="1"/>
          </p:cNvSpPr>
          <p:nvPr>
            <p:ph type="subTitle" idx="1"/>
          </p:nvPr>
        </p:nvSpPr>
        <p:spPr>
          <a:xfrm>
            <a:off x="4616773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Comenzile sunt trimise din Pi prin </a:t>
            </a:r>
            <a:r>
              <a:rPr lang="ro-RO" dirty="0" err="1"/>
              <a:t>Arduino</a:t>
            </a:r>
            <a:r>
              <a:rPr lang="ro-RO" dirty="0"/>
              <a:t> către </a:t>
            </a:r>
            <a:r>
              <a:rPr lang="ro-RO" dirty="0" err="1"/>
              <a:t>servo</a:t>
            </a:r>
            <a:r>
              <a:rPr lang="ro-RO" dirty="0"/>
              <a:t> si </a:t>
            </a:r>
            <a:r>
              <a:rPr lang="ro-RO" dirty="0" err="1"/>
              <a:t>steppere</a:t>
            </a:r>
            <a:r>
              <a:rPr lang="ro-RO" dirty="0"/>
              <a:t> prin </a:t>
            </a:r>
            <a:r>
              <a:rPr lang="ro-RO" dirty="0" err="1"/>
              <a:t>Shield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ro-RO" dirty="0"/>
              <a:t>Conectate prin serial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817609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4686293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35"/>
          <p:cNvSpPr/>
          <p:nvPr/>
        </p:nvSpPr>
        <p:spPr>
          <a:xfrm>
            <a:off x="8283625" y="43987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2490439-8ED5-EC1A-4F5D-91A140E3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3039"/>
            <a:ext cx="3851564" cy="1420021"/>
          </a:xfrm>
          <a:prstGeom prst="rect">
            <a:avLst/>
          </a:prstGeom>
        </p:spPr>
      </p:pic>
      <p:pic>
        <p:nvPicPr>
          <p:cNvPr id="4" name="Picture 3" descr="Placa expansiune CNC V3">
            <a:extLst>
              <a:ext uri="{FF2B5EF4-FFF2-40B4-BE49-F238E27FC236}">
                <a16:creationId xmlns:a16="http://schemas.microsoft.com/office/drawing/2014/main" id="{8309433A-0D1A-8C62-1DB3-A2EC99E2F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060" y="2283039"/>
            <a:ext cx="2219325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811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>
            <a:spLocks noGrp="1"/>
          </p:cNvSpPr>
          <p:nvPr>
            <p:ph type="subTitle" idx="1"/>
          </p:nvPr>
        </p:nvSpPr>
        <p:spPr>
          <a:xfrm>
            <a:off x="1736236" y="2200296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27V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3 baterii de 9V in serie</a:t>
            </a:r>
          </a:p>
        </p:txBody>
      </p:sp>
      <p:sp>
        <p:nvSpPr>
          <p:cNvPr id="465" name="Google Shape;465;p41"/>
          <p:cNvSpPr txBox="1">
            <a:spLocks noGrp="1"/>
          </p:cNvSpPr>
          <p:nvPr>
            <p:ph type="subTitle" idx="2"/>
          </p:nvPr>
        </p:nvSpPr>
        <p:spPr>
          <a:xfrm>
            <a:off x="5035364" y="2200296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18V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2 baterii de 9V in serie</a:t>
            </a:r>
          </a:p>
        </p:txBody>
      </p:sp>
      <p:sp>
        <p:nvSpPr>
          <p:cNvPr id="466" name="Google Shape;466;p41"/>
          <p:cNvSpPr txBox="1">
            <a:spLocks noGrp="1"/>
          </p:cNvSpPr>
          <p:nvPr>
            <p:ph type="subTitle" idx="3"/>
          </p:nvPr>
        </p:nvSpPr>
        <p:spPr>
          <a:xfrm>
            <a:off x="1736236" y="3477028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5V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4 baterii de 1.5V in serie</a:t>
            </a:r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4"/>
          </p:nvPr>
        </p:nvSpPr>
        <p:spPr>
          <a:xfrm>
            <a:off x="5035364" y="3477028"/>
            <a:ext cx="23724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5V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baterie externa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subTitle" idx="5"/>
          </p:nvPr>
        </p:nvSpPr>
        <p:spPr>
          <a:xfrm>
            <a:off x="1736236" y="1786125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Motoare DC</a:t>
            </a:r>
          </a:p>
        </p:txBody>
      </p:sp>
      <p:sp>
        <p:nvSpPr>
          <p:cNvPr id="469" name="Google Shape;469;p41"/>
          <p:cNvSpPr txBox="1">
            <a:spLocks noGrp="1"/>
          </p:cNvSpPr>
          <p:nvPr>
            <p:ph type="subTitle" idx="6"/>
          </p:nvPr>
        </p:nvSpPr>
        <p:spPr>
          <a:xfrm>
            <a:off x="5035361" y="1786125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dirty="0" err="1"/>
              <a:t>Steppere</a:t>
            </a:r>
            <a:r>
              <a:rPr lang="ro-RO" dirty="0"/>
              <a:t> si </a:t>
            </a:r>
            <a:r>
              <a:rPr lang="ro-RO" dirty="0" err="1"/>
              <a:t>servo</a:t>
            </a:r>
            <a:endParaRPr lang="ro-RO" dirty="0"/>
          </a:p>
        </p:txBody>
      </p:sp>
      <p:sp>
        <p:nvSpPr>
          <p:cNvPr id="470" name="Google Shape;470;p41"/>
          <p:cNvSpPr txBox="1">
            <a:spLocks noGrp="1"/>
          </p:cNvSpPr>
          <p:nvPr>
            <p:ph type="subTitle" idx="7"/>
          </p:nvPr>
        </p:nvSpPr>
        <p:spPr>
          <a:xfrm>
            <a:off x="1736236" y="3062846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o-RO" dirty="0"/>
              <a:t>Detector metale</a:t>
            </a:r>
          </a:p>
        </p:txBody>
      </p:sp>
      <p:sp>
        <p:nvSpPr>
          <p:cNvPr id="471" name="Google Shape;471;p41"/>
          <p:cNvSpPr txBox="1">
            <a:spLocks noGrp="1"/>
          </p:cNvSpPr>
          <p:nvPr>
            <p:ph type="subTitle" idx="8"/>
          </p:nvPr>
        </p:nvSpPr>
        <p:spPr>
          <a:xfrm>
            <a:off x="5035361" y="3062846"/>
            <a:ext cx="2372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Pi și </a:t>
            </a:r>
            <a:r>
              <a:rPr lang="ro-RO" dirty="0" err="1"/>
              <a:t>Arduino</a:t>
            </a:r>
            <a:endParaRPr dirty="0"/>
          </a:p>
        </p:txBody>
      </p:sp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Alimentare</a:t>
            </a:r>
            <a:endParaRPr dirty="0"/>
          </a:p>
        </p:txBody>
      </p:sp>
      <p:cxnSp>
        <p:nvCxnSpPr>
          <p:cNvPr id="473" name="Google Shape;473;p41"/>
          <p:cNvCxnSpPr/>
          <p:nvPr/>
        </p:nvCxnSpPr>
        <p:spPr>
          <a:xfrm>
            <a:off x="5138661" y="3474175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1"/>
          <p:cNvCxnSpPr/>
          <p:nvPr/>
        </p:nvCxnSpPr>
        <p:spPr>
          <a:xfrm>
            <a:off x="5138661" y="2193077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1"/>
          <p:cNvCxnSpPr/>
          <p:nvPr/>
        </p:nvCxnSpPr>
        <p:spPr>
          <a:xfrm>
            <a:off x="5138661" y="3062848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41"/>
          <p:cNvCxnSpPr/>
          <p:nvPr/>
        </p:nvCxnSpPr>
        <p:spPr>
          <a:xfrm>
            <a:off x="5138661" y="1781750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41"/>
          <p:cNvCxnSpPr/>
          <p:nvPr/>
        </p:nvCxnSpPr>
        <p:spPr>
          <a:xfrm>
            <a:off x="1843626" y="3474175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41"/>
          <p:cNvCxnSpPr/>
          <p:nvPr/>
        </p:nvCxnSpPr>
        <p:spPr>
          <a:xfrm>
            <a:off x="1843626" y="2193077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41"/>
          <p:cNvCxnSpPr/>
          <p:nvPr/>
        </p:nvCxnSpPr>
        <p:spPr>
          <a:xfrm>
            <a:off x="1843626" y="3062848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41"/>
          <p:cNvCxnSpPr/>
          <p:nvPr/>
        </p:nvCxnSpPr>
        <p:spPr>
          <a:xfrm>
            <a:off x="1843626" y="1781750"/>
            <a:ext cx="2103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1"/>
          <p:cNvSpPr/>
          <p:nvPr/>
        </p:nvSpPr>
        <p:spPr>
          <a:xfrm>
            <a:off x="752234" y="3956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7697334" y="3024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subTitle" idx="1"/>
          </p:nvPr>
        </p:nvSpPr>
        <p:spPr>
          <a:xfrm flipH="1">
            <a:off x="2599350" y="4170100"/>
            <a:ext cx="5703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 flipH="1">
            <a:off x="2599350" y="3057750"/>
            <a:ext cx="58314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Software</a:t>
            </a:r>
            <a:endParaRPr dirty="0"/>
          </a:p>
        </p:txBody>
      </p:sp>
      <p:sp>
        <p:nvSpPr>
          <p:cNvPr id="383" name="Google Shape;383;p3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698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cxnSp>
        <p:nvCxnSpPr>
          <p:cNvPr id="384" name="Google Shape;384;p36"/>
          <p:cNvCxnSpPr/>
          <p:nvPr/>
        </p:nvCxnSpPr>
        <p:spPr>
          <a:xfrm>
            <a:off x="2599350" y="4170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6"/>
          <p:cNvCxnSpPr/>
          <p:nvPr/>
        </p:nvCxnSpPr>
        <p:spPr>
          <a:xfrm>
            <a:off x="2599350" y="3027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6"/>
          <p:cNvSpPr/>
          <p:nvPr/>
        </p:nvSpPr>
        <p:spPr>
          <a:xfrm>
            <a:off x="1170850" y="3351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7143159" y="7681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7827934" y="143302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7827934" y="76815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6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Software</a:t>
            </a:r>
            <a:endParaRPr dirty="0"/>
          </a:p>
        </p:txBody>
      </p:sp>
      <p:sp>
        <p:nvSpPr>
          <p:cNvPr id="408" name="Google Shape;408;p38"/>
          <p:cNvSpPr txBox="1">
            <a:spLocks noGrp="1"/>
          </p:cNvSpPr>
          <p:nvPr>
            <p:ph type="subTitle" idx="1"/>
          </p:nvPr>
        </p:nvSpPr>
        <p:spPr>
          <a:xfrm>
            <a:off x="5073606" y="2483180"/>
            <a:ext cx="26007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Program in </a:t>
            </a:r>
            <a:r>
              <a:rPr lang="ro-RO" dirty="0" err="1"/>
              <a:t>Python</a:t>
            </a:r>
            <a:r>
              <a:rPr lang="ro-RO" dirty="0"/>
              <a:t> din Pi care trimite G-Code către </a:t>
            </a:r>
            <a:r>
              <a:rPr lang="ro-RO" dirty="0" err="1"/>
              <a:t>Arduino</a:t>
            </a:r>
            <a:r>
              <a:rPr lang="ro-RO" dirty="0"/>
              <a:t> in funcție de detector</a:t>
            </a:r>
            <a:endParaRPr dirty="0"/>
          </a:p>
        </p:txBody>
      </p:sp>
      <p:sp>
        <p:nvSpPr>
          <p:cNvPr id="409" name="Google Shape;409;p38"/>
          <p:cNvSpPr txBox="1">
            <a:spLocks noGrp="1"/>
          </p:cNvSpPr>
          <p:nvPr>
            <p:ph type="subTitle" idx="2"/>
          </p:nvPr>
        </p:nvSpPr>
        <p:spPr>
          <a:xfrm>
            <a:off x="1469694" y="2483180"/>
            <a:ext cx="26007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-&gt; Program scris in </a:t>
            </a:r>
            <a:r>
              <a:rPr lang="ro-RO" dirty="0" err="1"/>
              <a:t>Python</a:t>
            </a:r>
            <a:endParaRPr dirty="0"/>
          </a:p>
        </p:txBody>
      </p:sp>
      <p:sp>
        <p:nvSpPr>
          <p:cNvPr id="410" name="Google Shape;410;p38"/>
          <p:cNvSpPr txBox="1">
            <a:spLocks noGrp="1"/>
          </p:cNvSpPr>
          <p:nvPr>
            <p:ph type="subTitle" idx="3"/>
          </p:nvPr>
        </p:nvSpPr>
        <p:spPr>
          <a:xfrm>
            <a:off x="5073595" y="2072020"/>
            <a:ext cx="2600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Braț</a:t>
            </a:r>
            <a:endParaRPr dirty="0"/>
          </a:p>
        </p:txBody>
      </p:sp>
      <p:sp>
        <p:nvSpPr>
          <p:cNvPr id="411" name="Google Shape;411;p38"/>
          <p:cNvSpPr txBox="1">
            <a:spLocks noGrp="1"/>
          </p:cNvSpPr>
          <p:nvPr>
            <p:ph type="subTitle" idx="4"/>
          </p:nvPr>
        </p:nvSpPr>
        <p:spPr>
          <a:xfrm>
            <a:off x="1469694" y="2072020"/>
            <a:ext cx="26007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Motoare DC</a:t>
            </a:r>
            <a:endParaRPr dirty="0"/>
          </a:p>
        </p:txBody>
      </p:sp>
      <p:cxnSp>
        <p:nvCxnSpPr>
          <p:cNvPr id="412" name="Google Shape;412;p38"/>
          <p:cNvCxnSpPr/>
          <p:nvPr/>
        </p:nvCxnSpPr>
        <p:spPr>
          <a:xfrm>
            <a:off x="1578468" y="2483345"/>
            <a:ext cx="24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8"/>
          <p:cNvCxnSpPr/>
          <p:nvPr/>
        </p:nvCxnSpPr>
        <p:spPr>
          <a:xfrm>
            <a:off x="1578468" y="2072020"/>
            <a:ext cx="24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8"/>
          <p:cNvCxnSpPr/>
          <p:nvPr/>
        </p:nvCxnSpPr>
        <p:spPr>
          <a:xfrm>
            <a:off x="5171543" y="2483345"/>
            <a:ext cx="24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38"/>
          <p:cNvCxnSpPr/>
          <p:nvPr/>
        </p:nvCxnSpPr>
        <p:spPr>
          <a:xfrm>
            <a:off x="5171543" y="2072020"/>
            <a:ext cx="240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38"/>
          <p:cNvSpPr/>
          <p:nvPr/>
        </p:nvSpPr>
        <p:spPr>
          <a:xfrm>
            <a:off x="7635934" y="36330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4405659" y="203587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45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Ce este G-Code ?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type="subTitle" idx="1"/>
          </p:nvPr>
        </p:nvSpPr>
        <p:spPr>
          <a:xfrm>
            <a:off x="4407620" y="816575"/>
            <a:ext cx="4023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Este un ”limbaj de programare” folosit pentru imprimante 3D si in CNC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3"/>
          </p:nvPr>
        </p:nvSpPr>
        <p:spPr>
          <a:xfrm>
            <a:off x="4407620" y="3232647"/>
            <a:ext cx="4023000" cy="71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Exemplu: N13 G91 G28 X0 – întoarce robotul în punctul 0 pe axa X</a:t>
            </a:r>
            <a:endParaRPr dirty="0"/>
          </a:p>
        </p:txBody>
      </p:sp>
      <p:sp>
        <p:nvSpPr>
          <p:cNvPr id="449" name="Google Shape;449;p40"/>
          <p:cNvSpPr txBox="1">
            <a:spLocks noGrp="1"/>
          </p:cNvSpPr>
          <p:nvPr>
            <p:ph type="subTitle" idx="2"/>
          </p:nvPr>
        </p:nvSpPr>
        <p:spPr>
          <a:xfrm>
            <a:off x="4453650" y="1862044"/>
            <a:ext cx="4023000" cy="721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Folosește axele XYZ pentru orientarea motoarelor</a:t>
            </a:r>
            <a:endParaRPr dirty="0"/>
          </a:p>
        </p:txBody>
      </p:sp>
      <p:cxnSp>
        <p:nvCxnSpPr>
          <p:cNvPr id="450" name="Google Shape;450;p40"/>
          <p:cNvCxnSpPr/>
          <p:nvPr/>
        </p:nvCxnSpPr>
        <p:spPr>
          <a:xfrm>
            <a:off x="4505420" y="1675862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0"/>
          <p:cNvCxnSpPr/>
          <p:nvPr/>
        </p:nvCxnSpPr>
        <p:spPr>
          <a:xfrm>
            <a:off x="4505420" y="1520842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0"/>
          <p:cNvCxnSpPr/>
          <p:nvPr/>
        </p:nvCxnSpPr>
        <p:spPr>
          <a:xfrm>
            <a:off x="4502550" y="4320238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0"/>
          <p:cNvCxnSpPr/>
          <p:nvPr/>
        </p:nvCxnSpPr>
        <p:spPr>
          <a:xfrm>
            <a:off x="4502550" y="4153095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0"/>
          <p:cNvCxnSpPr/>
          <p:nvPr/>
        </p:nvCxnSpPr>
        <p:spPr>
          <a:xfrm>
            <a:off x="4505420" y="2962215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0"/>
          <p:cNvCxnSpPr/>
          <p:nvPr/>
        </p:nvCxnSpPr>
        <p:spPr>
          <a:xfrm>
            <a:off x="4505420" y="2809013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0"/>
          <p:cNvSpPr/>
          <p:nvPr/>
        </p:nvSpPr>
        <p:spPr>
          <a:xfrm>
            <a:off x="883713" y="31961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883725" y="3860975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1568500" y="386097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2348950" y="2465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601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Ce este GRBL?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type="subTitle" idx="1"/>
          </p:nvPr>
        </p:nvSpPr>
        <p:spPr>
          <a:xfrm>
            <a:off x="4407620" y="816575"/>
            <a:ext cx="4023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 Este un program care interpretează G-code </a:t>
            </a:r>
            <a:endParaRPr dirty="0"/>
          </a:p>
        </p:txBody>
      </p:sp>
      <p:sp>
        <p:nvSpPr>
          <p:cNvPr id="448" name="Google Shape;448;p40"/>
          <p:cNvSpPr txBox="1">
            <a:spLocks noGrp="1"/>
          </p:cNvSpPr>
          <p:nvPr>
            <p:ph type="subTitle" idx="3"/>
          </p:nvPr>
        </p:nvSpPr>
        <p:spPr>
          <a:xfrm>
            <a:off x="4407620" y="3232647"/>
            <a:ext cx="4023000" cy="716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Este foarte optimizat, reușind sa susțină pulsații stabile pana la 30kHz</a:t>
            </a:r>
            <a:endParaRPr dirty="0"/>
          </a:p>
        </p:txBody>
      </p:sp>
      <p:sp>
        <p:nvSpPr>
          <p:cNvPr id="449" name="Google Shape;449;p40"/>
          <p:cNvSpPr txBox="1">
            <a:spLocks noGrp="1"/>
          </p:cNvSpPr>
          <p:nvPr>
            <p:ph type="subTitle" idx="2"/>
          </p:nvPr>
        </p:nvSpPr>
        <p:spPr>
          <a:xfrm>
            <a:off x="4453650" y="1862044"/>
            <a:ext cx="4023000" cy="721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Rulează pe procesorul </a:t>
            </a:r>
            <a:r>
              <a:rPr lang="ro-RO" dirty="0" err="1"/>
              <a:t>Atmega</a:t>
            </a:r>
            <a:r>
              <a:rPr lang="ro-RO" dirty="0"/>
              <a:t> 328 si variantele acestuia (</a:t>
            </a:r>
            <a:r>
              <a:rPr lang="en-US" dirty="0" err="1"/>
              <a:t>Duemillanove</a:t>
            </a:r>
            <a:r>
              <a:rPr lang="en-US" dirty="0"/>
              <a:t>/Uno</a:t>
            </a:r>
            <a:r>
              <a:rPr lang="ro-RO" dirty="0"/>
              <a:t>)</a:t>
            </a:r>
            <a:endParaRPr dirty="0"/>
          </a:p>
        </p:txBody>
      </p:sp>
      <p:cxnSp>
        <p:nvCxnSpPr>
          <p:cNvPr id="450" name="Google Shape;450;p40"/>
          <p:cNvCxnSpPr/>
          <p:nvPr/>
        </p:nvCxnSpPr>
        <p:spPr>
          <a:xfrm>
            <a:off x="4505420" y="1675862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0"/>
          <p:cNvCxnSpPr/>
          <p:nvPr/>
        </p:nvCxnSpPr>
        <p:spPr>
          <a:xfrm>
            <a:off x="4505420" y="1520842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0"/>
          <p:cNvCxnSpPr/>
          <p:nvPr/>
        </p:nvCxnSpPr>
        <p:spPr>
          <a:xfrm>
            <a:off x="4502550" y="4320238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0"/>
          <p:cNvCxnSpPr/>
          <p:nvPr/>
        </p:nvCxnSpPr>
        <p:spPr>
          <a:xfrm>
            <a:off x="4502550" y="4153095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40"/>
          <p:cNvCxnSpPr/>
          <p:nvPr/>
        </p:nvCxnSpPr>
        <p:spPr>
          <a:xfrm>
            <a:off x="4505420" y="2962215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0"/>
          <p:cNvCxnSpPr/>
          <p:nvPr/>
        </p:nvCxnSpPr>
        <p:spPr>
          <a:xfrm>
            <a:off x="4505420" y="2809013"/>
            <a:ext cx="3925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0"/>
          <p:cNvSpPr/>
          <p:nvPr/>
        </p:nvSpPr>
        <p:spPr>
          <a:xfrm>
            <a:off x="883713" y="31961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883725" y="3860975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1568500" y="386097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2348950" y="2465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9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2"/>
          <p:cNvSpPr txBox="1">
            <a:spLocks noGrp="1"/>
          </p:cNvSpPr>
          <p:nvPr>
            <p:ph type="subTitle" idx="2"/>
          </p:nvPr>
        </p:nvSpPr>
        <p:spPr>
          <a:xfrm>
            <a:off x="3517817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Trimite comanda in G-code către </a:t>
            </a:r>
            <a:r>
              <a:rPr lang="ro-RO" dirty="0" err="1"/>
              <a:t>Arduino</a:t>
            </a:r>
            <a:r>
              <a:rPr lang="ro-RO" dirty="0"/>
              <a:t> prin „</a:t>
            </a:r>
            <a:r>
              <a:rPr lang="ro-RO" dirty="0" err="1"/>
              <a:t>echo</a:t>
            </a:r>
            <a:r>
              <a:rPr lang="ro-RO" dirty="0"/>
              <a:t>” de pornire</a:t>
            </a:r>
            <a:endParaRPr dirty="0"/>
          </a:p>
        </p:txBody>
      </p:sp>
      <p:sp>
        <p:nvSpPr>
          <p:cNvPr id="488" name="Google Shape;488;p42"/>
          <p:cNvSpPr txBox="1">
            <a:spLocks noGrp="1"/>
          </p:cNvSpPr>
          <p:nvPr>
            <p:ph type="subTitle" idx="5"/>
          </p:nvPr>
        </p:nvSpPr>
        <p:spPr>
          <a:xfrm>
            <a:off x="6145671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Executa comanda, brațul se mișcă sub formă semicirculară</a:t>
            </a:r>
            <a:endParaRPr dirty="0"/>
          </a:p>
        </p:txBody>
      </p:sp>
      <p:sp>
        <p:nvSpPr>
          <p:cNvPr id="489" name="Google Shape;489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/>
              <a:t>Cum merge software-</a:t>
            </a:r>
            <a:r>
              <a:rPr lang="ro-RO" b="1" dirty="0" err="1"/>
              <a:t>ul</a:t>
            </a:r>
            <a:endParaRPr b="1" dirty="0"/>
          </a:p>
        </p:txBody>
      </p:sp>
      <p:sp>
        <p:nvSpPr>
          <p:cNvPr id="490" name="Google Shape;490;p42"/>
          <p:cNvSpPr txBox="1">
            <a:spLocks noGrp="1"/>
          </p:cNvSpPr>
          <p:nvPr>
            <p:ph type="subTitle" idx="1"/>
          </p:nvPr>
        </p:nvSpPr>
        <p:spPr>
          <a:xfrm>
            <a:off x="889963" y="2193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Detectează daca exista un obiect metalic</a:t>
            </a:r>
            <a:endParaRPr dirty="0"/>
          </a:p>
        </p:txBody>
      </p:sp>
      <p:sp>
        <p:nvSpPr>
          <p:cNvPr id="491" name="Google Shape;491;p42"/>
          <p:cNvSpPr txBox="1">
            <a:spLocks noGrp="1"/>
          </p:cNvSpPr>
          <p:nvPr>
            <p:ph type="subTitle" idx="3"/>
          </p:nvPr>
        </p:nvSpPr>
        <p:spPr>
          <a:xfrm>
            <a:off x="889963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Detectează obiectul metalic</a:t>
            </a:r>
            <a:endParaRPr dirty="0"/>
          </a:p>
        </p:txBody>
      </p:sp>
      <p:sp>
        <p:nvSpPr>
          <p:cNvPr id="492" name="Google Shape;492;p42"/>
          <p:cNvSpPr txBox="1">
            <a:spLocks noGrp="1"/>
          </p:cNvSpPr>
          <p:nvPr>
            <p:ph type="subTitle" idx="4"/>
          </p:nvPr>
        </p:nvSpPr>
        <p:spPr>
          <a:xfrm>
            <a:off x="3518852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Trimite comanda in G-code către Arduino prin „echo”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 oprire</a:t>
            </a:r>
            <a:endParaRPr lang="it-IT" dirty="0"/>
          </a:p>
        </p:txBody>
      </p:sp>
      <p:sp>
        <p:nvSpPr>
          <p:cNvPr id="493" name="Google Shape;493;p42"/>
          <p:cNvSpPr txBox="1">
            <a:spLocks noGrp="1"/>
          </p:cNvSpPr>
          <p:nvPr>
            <p:ph type="subTitle" idx="6"/>
          </p:nvPr>
        </p:nvSpPr>
        <p:spPr>
          <a:xfrm>
            <a:off x="6145671" y="3474175"/>
            <a:ext cx="2106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Execută comanda, brațul se întoarce în punctul 0</a:t>
            </a:r>
            <a:endParaRPr dirty="0"/>
          </a:p>
        </p:txBody>
      </p:sp>
      <p:sp>
        <p:nvSpPr>
          <p:cNvPr id="494" name="Google Shape;494;p42"/>
          <p:cNvSpPr txBox="1">
            <a:spLocks noGrp="1"/>
          </p:cNvSpPr>
          <p:nvPr>
            <p:ph type="subTitle" idx="7"/>
          </p:nvPr>
        </p:nvSpPr>
        <p:spPr>
          <a:xfrm>
            <a:off x="889963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Detector</a:t>
            </a:r>
            <a:endParaRPr dirty="0"/>
          </a:p>
        </p:txBody>
      </p:sp>
      <p:sp>
        <p:nvSpPr>
          <p:cNvPr id="495" name="Google Shape;495;p42"/>
          <p:cNvSpPr txBox="1">
            <a:spLocks noGrp="1"/>
          </p:cNvSpPr>
          <p:nvPr>
            <p:ph type="subTitle" idx="8"/>
          </p:nvPr>
        </p:nvSpPr>
        <p:spPr>
          <a:xfrm>
            <a:off x="3518848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Pi</a:t>
            </a:r>
            <a:endParaRPr dirty="0"/>
          </a:p>
        </p:txBody>
      </p:sp>
      <p:sp>
        <p:nvSpPr>
          <p:cNvPr id="496" name="Google Shape;496;p42"/>
          <p:cNvSpPr txBox="1">
            <a:spLocks noGrp="1"/>
          </p:cNvSpPr>
          <p:nvPr>
            <p:ph type="subTitle" idx="9"/>
          </p:nvPr>
        </p:nvSpPr>
        <p:spPr>
          <a:xfrm>
            <a:off x="889963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Detector</a:t>
            </a:r>
            <a:endParaRPr dirty="0"/>
          </a:p>
        </p:txBody>
      </p:sp>
      <p:sp>
        <p:nvSpPr>
          <p:cNvPr id="497" name="Google Shape;497;p42"/>
          <p:cNvSpPr txBox="1">
            <a:spLocks noGrp="1"/>
          </p:cNvSpPr>
          <p:nvPr>
            <p:ph type="subTitle" idx="13"/>
          </p:nvPr>
        </p:nvSpPr>
        <p:spPr>
          <a:xfrm>
            <a:off x="3518849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Pi</a:t>
            </a:r>
            <a:endParaRPr dirty="0"/>
          </a:p>
        </p:txBody>
      </p:sp>
      <p:sp>
        <p:nvSpPr>
          <p:cNvPr id="498" name="Google Shape;498;p42"/>
          <p:cNvSpPr txBox="1">
            <a:spLocks noGrp="1"/>
          </p:cNvSpPr>
          <p:nvPr>
            <p:ph type="subTitle" idx="14"/>
          </p:nvPr>
        </p:nvSpPr>
        <p:spPr>
          <a:xfrm>
            <a:off x="6145663" y="17817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Arduino</a:t>
            </a:r>
            <a:endParaRPr dirty="0"/>
          </a:p>
        </p:txBody>
      </p:sp>
      <p:sp>
        <p:nvSpPr>
          <p:cNvPr id="499" name="Google Shape;499;p42"/>
          <p:cNvSpPr txBox="1">
            <a:spLocks noGrp="1"/>
          </p:cNvSpPr>
          <p:nvPr>
            <p:ph type="subTitle" idx="15"/>
          </p:nvPr>
        </p:nvSpPr>
        <p:spPr>
          <a:xfrm>
            <a:off x="6145665" y="3062450"/>
            <a:ext cx="21063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Arduino</a:t>
            </a:r>
            <a:endParaRPr dirty="0"/>
          </a:p>
        </p:txBody>
      </p:sp>
      <p:cxnSp>
        <p:nvCxnSpPr>
          <p:cNvPr id="500" name="Google Shape;500;p42"/>
          <p:cNvCxnSpPr/>
          <p:nvPr/>
        </p:nvCxnSpPr>
        <p:spPr>
          <a:xfrm>
            <a:off x="3614701" y="3474175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42"/>
          <p:cNvCxnSpPr/>
          <p:nvPr/>
        </p:nvCxnSpPr>
        <p:spPr>
          <a:xfrm>
            <a:off x="3614701" y="2193077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42"/>
          <p:cNvCxnSpPr/>
          <p:nvPr/>
        </p:nvCxnSpPr>
        <p:spPr>
          <a:xfrm>
            <a:off x="3614701" y="3062848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42"/>
          <p:cNvCxnSpPr/>
          <p:nvPr/>
        </p:nvCxnSpPr>
        <p:spPr>
          <a:xfrm>
            <a:off x="3614701" y="1781750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42"/>
          <p:cNvCxnSpPr/>
          <p:nvPr/>
        </p:nvCxnSpPr>
        <p:spPr>
          <a:xfrm>
            <a:off x="995837" y="3474175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42"/>
          <p:cNvCxnSpPr/>
          <p:nvPr/>
        </p:nvCxnSpPr>
        <p:spPr>
          <a:xfrm>
            <a:off x="995837" y="2193077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42"/>
          <p:cNvCxnSpPr/>
          <p:nvPr/>
        </p:nvCxnSpPr>
        <p:spPr>
          <a:xfrm>
            <a:off x="995837" y="3062848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42"/>
          <p:cNvCxnSpPr/>
          <p:nvPr/>
        </p:nvCxnSpPr>
        <p:spPr>
          <a:xfrm>
            <a:off x="995837" y="1781750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42"/>
          <p:cNvCxnSpPr/>
          <p:nvPr/>
        </p:nvCxnSpPr>
        <p:spPr>
          <a:xfrm>
            <a:off x="6253637" y="3474175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42"/>
          <p:cNvCxnSpPr/>
          <p:nvPr/>
        </p:nvCxnSpPr>
        <p:spPr>
          <a:xfrm>
            <a:off x="6253637" y="2193077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42"/>
          <p:cNvCxnSpPr/>
          <p:nvPr/>
        </p:nvCxnSpPr>
        <p:spPr>
          <a:xfrm>
            <a:off x="6253637" y="3062848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42"/>
          <p:cNvCxnSpPr/>
          <p:nvPr/>
        </p:nvCxnSpPr>
        <p:spPr>
          <a:xfrm>
            <a:off x="6253637" y="1781750"/>
            <a:ext cx="20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33785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 txBox="1">
            <a:spLocks noGrp="1"/>
          </p:cNvSpPr>
          <p:nvPr>
            <p:ph type="title"/>
          </p:nvPr>
        </p:nvSpPr>
        <p:spPr>
          <a:xfrm>
            <a:off x="713225" y="1455600"/>
            <a:ext cx="6421356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Mulțumesc !</a:t>
            </a:r>
            <a:endParaRPr dirty="0"/>
          </a:p>
        </p:txBody>
      </p:sp>
      <p:cxnSp>
        <p:nvCxnSpPr>
          <p:cNvPr id="517" name="Google Shape;517;p43"/>
          <p:cNvCxnSpPr/>
          <p:nvPr/>
        </p:nvCxnSpPr>
        <p:spPr>
          <a:xfrm>
            <a:off x="824425" y="1864283"/>
            <a:ext cx="485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3"/>
          <p:cNvCxnSpPr/>
          <p:nvPr/>
        </p:nvCxnSpPr>
        <p:spPr>
          <a:xfrm>
            <a:off x="824425" y="2829976"/>
            <a:ext cx="485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3"/>
          <p:cNvSpPr/>
          <p:nvPr/>
        </p:nvSpPr>
        <p:spPr>
          <a:xfrm>
            <a:off x="7134581" y="39101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7819356" y="391015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7819356" y="324527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6592575" y="9720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81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349" name="Google Shape;349;p34"/>
          <p:cNvSpPr txBox="1">
            <a:spLocks noGrp="1"/>
          </p:cNvSpPr>
          <p:nvPr>
            <p:ph type="title" idx="5"/>
          </p:nvPr>
        </p:nvSpPr>
        <p:spPr>
          <a:xfrm>
            <a:off x="720000" y="1332650"/>
            <a:ext cx="100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title" idx="6"/>
          </p:nvPr>
        </p:nvSpPr>
        <p:spPr>
          <a:xfrm>
            <a:off x="720000" y="3070875"/>
            <a:ext cx="100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title" idx="7"/>
          </p:nvPr>
        </p:nvSpPr>
        <p:spPr>
          <a:xfrm>
            <a:off x="4028875" y="1332650"/>
            <a:ext cx="100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8"/>
          </p:nvPr>
        </p:nvSpPr>
        <p:spPr>
          <a:xfrm>
            <a:off x="4028875" y="3070875"/>
            <a:ext cx="1009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9"/>
          </p:nvPr>
        </p:nvSpPr>
        <p:spPr>
          <a:xfrm>
            <a:off x="720000" y="1856175"/>
            <a:ext cx="26994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INTRODUCERE</a:t>
            </a:r>
            <a:endParaRPr dirty="0"/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13"/>
          </p:nvPr>
        </p:nvSpPr>
        <p:spPr>
          <a:xfrm>
            <a:off x="4028875" y="1856175"/>
            <a:ext cx="27249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ARHITECTURA</a:t>
            </a:r>
            <a:endParaRPr dirty="0"/>
          </a:p>
        </p:txBody>
      </p:sp>
      <p:sp>
        <p:nvSpPr>
          <p:cNvPr id="355" name="Google Shape;355;p34"/>
          <p:cNvSpPr txBox="1">
            <a:spLocks noGrp="1"/>
          </p:cNvSpPr>
          <p:nvPr>
            <p:ph type="subTitle" idx="14"/>
          </p:nvPr>
        </p:nvSpPr>
        <p:spPr>
          <a:xfrm>
            <a:off x="720000" y="3594377"/>
            <a:ext cx="26994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5"/>
          </p:nvPr>
        </p:nvSpPr>
        <p:spPr>
          <a:xfrm>
            <a:off x="4028875" y="3594376"/>
            <a:ext cx="2724900" cy="4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cxnSp>
        <p:nvCxnSpPr>
          <p:cNvPr id="357" name="Google Shape;357;p34"/>
          <p:cNvCxnSpPr/>
          <p:nvPr/>
        </p:nvCxnSpPr>
        <p:spPr>
          <a:xfrm>
            <a:off x="817609" y="4007575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4"/>
          <p:cNvCxnSpPr/>
          <p:nvPr/>
        </p:nvCxnSpPr>
        <p:spPr>
          <a:xfrm>
            <a:off x="817609" y="2269275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4"/>
          <p:cNvCxnSpPr/>
          <p:nvPr/>
        </p:nvCxnSpPr>
        <p:spPr>
          <a:xfrm>
            <a:off x="4134016" y="4007575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4"/>
          <p:cNvCxnSpPr>
            <a:cxnSpLocks/>
          </p:cNvCxnSpPr>
          <p:nvPr/>
        </p:nvCxnSpPr>
        <p:spPr>
          <a:xfrm>
            <a:off x="4134016" y="2269275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4"/>
          <p:cNvCxnSpPr/>
          <p:nvPr/>
        </p:nvCxnSpPr>
        <p:spPr>
          <a:xfrm>
            <a:off x="817609" y="3596248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4"/>
          <p:cNvCxnSpPr/>
          <p:nvPr/>
        </p:nvCxnSpPr>
        <p:spPr>
          <a:xfrm>
            <a:off x="817609" y="1857948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4"/>
          <p:cNvCxnSpPr/>
          <p:nvPr/>
        </p:nvCxnSpPr>
        <p:spPr>
          <a:xfrm>
            <a:off x="4134016" y="3596248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4"/>
          <p:cNvCxnSpPr/>
          <p:nvPr/>
        </p:nvCxnSpPr>
        <p:spPr>
          <a:xfrm>
            <a:off x="4134016" y="1857948"/>
            <a:ext cx="2512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34"/>
          <p:cNvSpPr/>
          <p:nvPr/>
        </p:nvSpPr>
        <p:spPr>
          <a:xfrm>
            <a:off x="8118925" y="30423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7895750" y="890975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subTitle" idx="1"/>
          </p:nvPr>
        </p:nvSpPr>
        <p:spPr>
          <a:xfrm flipH="1">
            <a:off x="2599350" y="4170100"/>
            <a:ext cx="5703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 flipH="1">
            <a:off x="2599350" y="3057750"/>
            <a:ext cx="58314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Introducere</a:t>
            </a:r>
            <a:endParaRPr dirty="0"/>
          </a:p>
        </p:txBody>
      </p:sp>
      <p:sp>
        <p:nvSpPr>
          <p:cNvPr id="383" name="Google Shape;383;p3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698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84" name="Google Shape;384;p36"/>
          <p:cNvCxnSpPr/>
          <p:nvPr/>
        </p:nvCxnSpPr>
        <p:spPr>
          <a:xfrm>
            <a:off x="2599350" y="4170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6"/>
          <p:cNvCxnSpPr/>
          <p:nvPr/>
        </p:nvCxnSpPr>
        <p:spPr>
          <a:xfrm>
            <a:off x="2599350" y="3027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6"/>
          <p:cNvSpPr/>
          <p:nvPr/>
        </p:nvSpPr>
        <p:spPr>
          <a:xfrm>
            <a:off x="1170850" y="3351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7143159" y="7681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7827934" y="143302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7827934" y="76815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Introducere</a:t>
            </a:r>
            <a:endParaRPr dirty="0"/>
          </a:p>
        </p:txBody>
      </p:sp>
      <p:sp>
        <p:nvSpPr>
          <p:cNvPr id="372" name="Google Shape;372;p35"/>
          <p:cNvSpPr txBox="1">
            <a:spLocks noGrp="1"/>
          </p:cNvSpPr>
          <p:nvPr>
            <p:ph type="subTitle" idx="1"/>
          </p:nvPr>
        </p:nvSpPr>
        <p:spPr>
          <a:xfrm>
            <a:off x="4616773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Format dintr-un kit 4WD și un braț printat 3D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</a:t>
            </a:r>
            <a:r>
              <a:rPr lang="en-US" dirty="0" err="1"/>
              <a:t>Inspirat</a:t>
            </a:r>
            <a:r>
              <a:rPr lang="en-US" dirty="0"/>
              <a:t> de </a:t>
            </a:r>
            <a:r>
              <a:rPr lang="ro-RO" dirty="0"/>
              <a:t>robotii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ro-RO" dirty="0"/>
              <a:t>ț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detectarea</a:t>
            </a:r>
            <a:r>
              <a:rPr lang="en-US" dirty="0"/>
              <a:t> </a:t>
            </a:r>
            <a:r>
              <a:rPr lang="en-US" dirty="0" err="1"/>
              <a:t>minelor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817609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4686293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35"/>
          <p:cNvSpPr/>
          <p:nvPr/>
        </p:nvSpPr>
        <p:spPr>
          <a:xfrm>
            <a:off x="8283625" y="43987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Robot equipped with mine detecting sensors  ">
            <a:extLst>
              <a:ext uri="{FF2B5EF4-FFF2-40B4-BE49-F238E27FC236}">
                <a16:creationId xmlns:a16="http://schemas.microsoft.com/office/drawing/2014/main" id="{297833AB-53FC-FEBD-4344-DB8D2D620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09" y="2241775"/>
            <a:ext cx="2887548" cy="191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Kit Robot 4WD Arduino Uno pentru incepatori">
            <a:extLst>
              <a:ext uri="{FF2B5EF4-FFF2-40B4-BE49-F238E27FC236}">
                <a16:creationId xmlns:a16="http://schemas.microsoft.com/office/drawing/2014/main" id="{2571AAB2-34E2-ADC3-57D4-3CED53D5F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54" y="2147205"/>
            <a:ext cx="2102427" cy="210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083B36A-52D0-3479-F15F-CEE5CD784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898" y="2076684"/>
            <a:ext cx="2035652" cy="22434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>
            <a:spLocks noGrp="1"/>
          </p:cNvSpPr>
          <p:nvPr>
            <p:ph type="subTitle" idx="1"/>
          </p:nvPr>
        </p:nvSpPr>
        <p:spPr>
          <a:xfrm flipH="1">
            <a:off x="2599350" y="4170100"/>
            <a:ext cx="5703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 flipH="1">
            <a:off x="2599350" y="3057750"/>
            <a:ext cx="5831400" cy="10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</a:t>
            </a:r>
            <a:endParaRPr dirty="0"/>
          </a:p>
        </p:txBody>
      </p:sp>
      <p:sp>
        <p:nvSpPr>
          <p:cNvPr id="383" name="Google Shape;383;p3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16698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2</a:t>
            </a:r>
            <a:endParaRPr dirty="0"/>
          </a:p>
        </p:txBody>
      </p:sp>
      <p:cxnSp>
        <p:nvCxnSpPr>
          <p:cNvPr id="384" name="Google Shape;384;p36"/>
          <p:cNvCxnSpPr/>
          <p:nvPr/>
        </p:nvCxnSpPr>
        <p:spPr>
          <a:xfrm>
            <a:off x="2599350" y="4170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36"/>
          <p:cNvCxnSpPr/>
          <p:nvPr/>
        </p:nvCxnSpPr>
        <p:spPr>
          <a:xfrm>
            <a:off x="2599350" y="3027100"/>
            <a:ext cx="57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36"/>
          <p:cNvSpPr/>
          <p:nvPr/>
        </p:nvSpPr>
        <p:spPr>
          <a:xfrm>
            <a:off x="1170850" y="335160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"/>
          <p:cNvSpPr/>
          <p:nvPr/>
        </p:nvSpPr>
        <p:spPr>
          <a:xfrm>
            <a:off x="7143159" y="768150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7827934" y="1433025"/>
            <a:ext cx="483600" cy="48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7827934" y="76815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64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Componentele majore</a:t>
            </a:r>
            <a:endParaRPr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1"/>
          </p:nvPr>
        </p:nvSpPr>
        <p:spPr>
          <a:xfrm>
            <a:off x="716946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4 motoare DC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Punte 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Raspberry</a:t>
            </a:r>
            <a:r>
              <a:rPr lang="ro-RO" dirty="0"/>
              <a:t> 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Suport </a:t>
            </a:r>
            <a:r>
              <a:rPr lang="ro-RO" dirty="0" err="1"/>
              <a:t>Acrylic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2"/>
          </p:nvPr>
        </p:nvSpPr>
        <p:spPr>
          <a:xfrm>
            <a:off x="3403887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2 motoare </a:t>
            </a:r>
            <a:r>
              <a:rPr lang="ro-RO" dirty="0" err="1"/>
              <a:t>Stepper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Motor </a:t>
            </a:r>
            <a:r>
              <a:rPr lang="ro-RO" dirty="0" err="1"/>
              <a:t>Servo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Placa expansiune 	CNC V3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3 drivere </a:t>
            </a:r>
            <a:r>
              <a:rPr lang="ro-RO" dirty="0" err="1"/>
              <a:t>Stepper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Arduino</a:t>
            </a:r>
            <a:r>
              <a:rPr lang="ro-RO" dirty="0"/>
              <a:t> </a:t>
            </a:r>
            <a:r>
              <a:rPr lang="ro-RO" dirty="0" err="1"/>
              <a:t>Uno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p39"/>
          <p:cNvSpPr txBox="1">
            <a:spLocks noGrp="1"/>
          </p:cNvSpPr>
          <p:nvPr>
            <p:ph type="subTitle" idx="3"/>
          </p:nvPr>
        </p:nvSpPr>
        <p:spPr>
          <a:xfrm>
            <a:off x="6090829" y="2487801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Placa de baza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4 diode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3 rezistori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3 tranzistori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Capacitor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Potentiometru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Buzzer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LED</a:t>
            </a:r>
            <a:endParaRPr dirty="0"/>
          </a:p>
        </p:txBody>
      </p:sp>
      <p:sp>
        <p:nvSpPr>
          <p:cNvPr id="426" name="Google Shape;426;p39"/>
          <p:cNvSpPr txBox="1">
            <a:spLocks noGrp="1"/>
          </p:cNvSpPr>
          <p:nvPr>
            <p:ph type="subTitle" idx="4"/>
          </p:nvPr>
        </p:nvSpPr>
        <p:spPr>
          <a:xfrm>
            <a:off x="716958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Șasiul</a:t>
            </a:r>
            <a:endParaRPr dirty="0"/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5"/>
          </p:nvPr>
        </p:nvSpPr>
        <p:spPr>
          <a:xfrm>
            <a:off x="3403900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Brațul</a:t>
            </a:r>
            <a:endParaRPr dirty="0"/>
          </a:p>
        </p:txBody>
      </p:sp>
      <p:sp>
        <p:nvSpPr>
          <p:cNvPr id="428" name="Google Shape;428;p39"/>
          <p:cNvSpPr txBox="1">
            <a:spLocks noGrp="1"/>
          </p:cNvSpPr>
          <p:nvPr>
            <p:ph type="subTitle" idx="6"/>
          </p:nvPr>
        </p:nvSpPr>
        <p:spPr>
          <a:xfrm>
            <a:off x="6090841" y="2066325"/>
            <a:ext cx="2305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Detector metale</a:t>
            </a:r>
            <a:endParaRPr dirty="0"/>
          </a:p>
        </p:txBody>
      </p:sp>
      <p:grpSp>
        <p:nvGrpSpPr>
          <p:cNvPr id="429" name="Google Shape;429;p39"/>
          <p:cNvGrpSpPr/>
          <p:nvPr/>
        </p:nvGrpSpPr>
        <p:grpSpPr>
          <a:xfrm>
            <a:off x="823283" y="2076650"/>
            <a:ext cx="2232900" cy="411325"/>
            <a:chOff x="826300" y="2076650"/>
            <a:chExt cx="2232900" cy="411325"/>
          </a:xfrm>
        </p:grpSpPr>
        <p:cxnSp>
          <p:nvCxnSpPr>
            <p:cNvPr id="430" name="Google Shape;430;p39"/>
            <p:cNvCxnSpPr/>
            <p:nvPr/>
          </p:nvCxnSpPr>
          <p:spPr>
            <a:xfrm>
              <a:off x="826300" y="2487975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39"/>
            <p:cNvCxnSpPr/>
            <p:nvPr/>
          </p:nvCxnSpPr>
          <p:spPr>
            <a:xfrm>
              <a:off x="826300" y="2076650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" name="Google Shape;432;p39"/>
          <p:cNvGrpSpPr/>
          <p:nvPr/>
        </p:nvGrpSpPr>
        <p:grpSpPr>
          <a:xfrm>
            <a:off x="3508718" y="2076650"/>
            <a:ext cx="2232900" cy="411325"/>
            <a:chOff x="3499445" y="2076650"/>
            <a:chExt cx="2232900" cy="411325"/>
          </a:xfrm>
        </p:grpSpPr>
        <p:cxnSp>
          <p:nvCxnSpPr>
            <p:cNvPr id="433" name="Google Shape;433;p39"/>
            <p:cNvCxnSpPr/>
            <p:nvPr/>
          </p:nvCxnSpPr>
          <p:spPr>
            <a:xfrm>
              <a:off x="3499445" y="2487975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9"/>
            <p:cNvCxnSpPr/>
            <p:nvPr/>
          </p:nvCxnSpPr>
          <p:spPr>
            <a:xfrm>
              <a:off x="3499445" y="2076650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" name="Google Shape;435;p39"/>
          <p:cNvGrpSpPr/>
          <p:nvPr/>
        </p:nvGrpSpPr>
        <p:grpSpPr>
          <a:xfrm>
            <a:off x="6194154" y="2076650"/>
            <a:ext cx="2232900" cy="411325"/>
            <a:chOff x="6197171" y="2076650"/>
            <a:chExt cx="2232900" cy="411325"/>
          </a:xfrm>
        </p:grpSpPr>
        <p:cxnSp>
          <p:nvCxnSpPr>
            <p:cNvPr id="436" name="Google Shape;436;p39"/>
            <p:cNvCxnSpPr/>
            <p:nvPr/>
          </p:nvCxnSpPr>
          <p:spPr>
            <a:xfrm>
              <a:off x="6197171" y="2487975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9"/>
            <p:cNvCxnSpPr/>
            <p:nvPr/>
          </p:nvCxnSpPr>
          <p:spPr>
            <a:xfrm>
              <a:off x="6197171" y="2076650"/>
              <a:ext cx="22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8" name="Google Shape;438;p39"/>
          <p:cNvSpPr/>
          <p:nvPr/>
        </p:nvSpPr>
        <p:spPr>
          <a:xfrm>
            <a:off x="7348609" y="11122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10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Șasiul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</a:t>
            </a:r>
            <a:r>
              <a:rPr lang="ro-RO" dirty="0"/>
              <a:t>Kit standard 4WD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817609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4686293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35"/>
          <p:cNvSpPr/>
          <p:nvPr/>
        </p:nvSpPr>
        <p:spPr>
          <a:xfrm>
            <a:off x="8283625" y="43987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E687196-7578-65B5-8DF7-28016AA1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977656"/>
            <a:ext cx="2591194" cy="259119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8ADD03C-A1C0-C8A8-1B91-9E6CA6947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43" y="1587400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Brațul</a:t>
            </a:r>
            <a:endParaRPr dirty="0"/>
          </a:p>
        </p:txBody>
      </p:sp>
      <p:sp>
        <p:nvSpPr>
          <p:cNvPr id="372" name="Google Shape;372;p35"/>
          <p:cNvSpPr txBox="1">
            <a:spLocks noGrp="1"/>
          </p:cNvSpPr>
          <p:nvPr>
            <p:ph type="subTitle" idx="1"/>
          </p:nvPr>
        </p:nvSpPr>
        <p:spPr>
          <a:xfrm>
            <a:off x="4616773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Original făcut pentru CNC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</a:t>
            </a:r>
            <a:r>
              <a:rPr lang="ro-RO" dirty="0"/>
              <a:t>Printat 3D din PLA+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817609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4686293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35"/>
          <p:cNvSpPr/>
          <p:nvPr/>
        </p:nvSpPr>
        <p:spPr>
          <a:xfrm>
            <a:off x="8283625" y="43987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B48D9-204E-FA18-4829-83218C5D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099245"/>
            <a:ext cx="2351333" cy="2384399"/>
          </a:xfrm>
          <a:prstGeom prst="rect">
            <a:avLst/>
          </a:prstGeom>
        </p:spPr>
      </p:pic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98BB717-E90D-9F34-D5CD-A83250467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882" y="2154382"/>
            <a:ext cx="2921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Modificarile</a:t>
            </a:r>
            <a:r>
              <a:rPr lang="ro-RO" dirty="0"/>
              <a:t> brațului</a:t>
            </a:r>
            <a:endParaRPr dirty="0"/>
          </a:p>
        </p:txBody>
      </p:sp>
      <p:sp>
        <p:nvSpPr>
          <p:cNvPr id="372" name="Google Shape;372;p35"/>
          <p:cNvSpPr txBox="1">
            <a:spLocks noGrp="1"/>
          </p:cNvSpPr>
          <p:nvPr>
            <p:ph type="subTitle" idx="1"/>
          </p:nvPr>
        </p:nvSpPr>
        <p:spPr>
          <a:xfrm>
            <a:off x="4616773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-&gt; </a:t>
            </a:r>
            <a:r>
              <a:rPr lang="ro-RO" dirty="0" err="1"/>
              <a:t>Inlocuire</a:t>
            </a:r>
            <a:r>
              <a:rPr lang="ro-RO" dirty="0"/>
              <a:t> cap</a:t>
            </a:r>
            <a:endParaRPr dirty="0"/>
          </a:p>
        </p:txBody>
      </p:sp>
      <p:sp>
        <p:nvSpPr>
          <p:cNvPr id="373" name="Google Shape;373;p35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621900" cy="2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</a:t>
            </a:r>
            <a:r>
              <a:rPr lang="ro-RO" dirty="0" err="1"/>
              <a:t>Inlocuit</a:t>
            </a:r>
            <a:r>
              <a:rPr lang="ro-RO" dirty="0"/>
              <a:t> un </a:t>
            </a:r>
            <a:r>
              <a:rPr lang="ro-RO" dirty="0" err="1"/>
              <a:t>stepper</a:t>
            </a:r>
            <a:r>
              <a:rPr lang="ro-RO" dirty="0"/>
              <a:t> cu un </a:t>
            </a:r>
            <a:r>
              <a:rPr lang="ro-RO" dirty="0" err="1"/>
              <a:t>servo</a:t>
            </a: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o-R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4" name="Google Shape;374;p35"/>
          <p:cNvCxnSpPr/>
          <p:nvPr/>
        </p:nvCxnSpPr>
        <p:spPr>
          <a:xfrm>
            <a:off x="817609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5"/>
          <p:cNvCxnSpPr/>
          <p:nvPr/>
        </p:nvCxnSpPr>
        <p:spPr>
          <a:xfrm>
            <a:off x="4686293" y="1502455"/>
            <a:ext cx="31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" name="Google Shape;376;p35"/>
          <p:cNvSpPr/>
          <p:nvPr/>
        </p:nvSpPr>
        <p:spPr>
          <a:xfrm>
            <a:off x="8283625" y="4398700"/>
            <a:ext cx="483600" cy="48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purple, engine&#10;&#10;Description automatically generated">
            <a:extLst>
              <a:ext uri="{FF2B5EF4-FFF2-40B4-BE49-F238E27FC236}">
                <a16:creationId xmlns:a16="http://schemas.microsoft.com/office/drawing/2014/main" id="{F7D8764F-2E11-42F4-A2ED-BFE575FF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562" y="1892711"/>
            <a:ext cx="1969758" cy="2626344"/>
          </a:xfrm>
          <a:prstGeom prst="rect">
            <a:avLst/>
          </a:prstGeom>
        </p:spPr>
      </p:pic>
      <p:pic>
        <p:nvPicPr>
          <p:cNvPr id="5" name="Picture 4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4DBA32DF-40E6-08B8-F972-B7CC885D6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25" y="1891521"/>
            <a:ext cx="1969759" cy="26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7909"/>
      </p:ext>
    </p:extLst>
  </p:cSld>
  <p:clrMapOvr>
    <a:masterClrMapping/>
  </p:clrMapOvr>
</p:sld>
</file>

<file path=ppt/theme/theme1.xml><?xml version="1.0" encoding="utf-8"?>
<a:theme xmlns:a="http://schemas.openxmlformats.org/drawingml/2006/main" name="Brand Management Agency by Slidesgo">
  <a:themeElements>
    <a:clrScheme name="Simple Light">
      <a:dk1>
        <a:srgbClr val="282828"/>
      </a:dk1>
      <a:lt1>
        <a:srgbClr val="FFFFFF"/>
      </a:lt1>
      <a:dk2>
        <a:srgbClr val="EEAECE"/>
      </a:dk2>
      <a:lt2>
        <a:srgbClr val="FA4D4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8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On-screen Show (16:9)</PresentationFormat>
  <Paragraphs>101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Mono</vt:lpstr>
      <vt:lpstr>Arial</vt:lpstr>
      <vt:lpstr>Epilogue SemiBold</vt:lpstr>
      <vt:lpstr>Anaheim</vt:lpstr>
      <vt:lpstr>Epilogue</vt:lpstr>
      <vt:lpstr>Bebas Neue</vt:lpstr>
      <vt:lpstr>Brand Management Agency by Slidesgo</vt:lpstr>
      <vt:lpstr>Robot cu detector de metale</vt:lpstr>
      <vt:lpstr>Cuprins</vt:lpstr>
      <vt:lpstr>Introducere</vt:lpstr>
      <vt:lpstr>Introducere</vt:lpstr>
      <vt:lpstr>Arhitectura</vt:lpstr>
      <vt:lpstr>Componentele majore</vt:lpstr>
      <vt:lpstr>Șasiul</vt:lpstr>
      <vt:lpstr>Brațul</vt:lpstr>
      <vt:lpstr>Modificarile brațului</vt:lpstr>
      <vt:lpstr>Hardware</vt:lpstr>
      <vt:lpstr>Schema electrica</vt:lpstr>
      <vt:lpstr>Conectarea intre Arduino si Pi</vt:lpstr>
      <vt:lpstr>Alimentare</vt:lpstr>
      <vt:lpstr>Software</vt:lpstr>
      <vt:lpstr>Software</vt:lpstr>
      <vt:lpstr>Ce este G-Code ?</vt:lpstr>
      <vt:lpstr>Ce este GRBL?</vt:lpstr>
      <vt:lpstr>Cum merge software-ul</vt:lpstr>
      <vt:lpstr>Mulțumesc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cu detector de metale</dc:title>
  <dc:creator>Octavian Sandu</dc:creator>
  <cp:lastModifiedBy>Sandu Octavian Stefan</cp:lastModifiedBy>
  <cp:revision>1</cp:revision>
  <dcterms:modified xsi:type="dcterms:W3CDTF">2023-01-15T17:14:17Z</dcterms:modified>
</cp:coreProperties>
</file>